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7" r:id="rId2"/>
  </p:sldMasterIdLst>
  <p:notesMasterIdLst>
    <p:notesMasterId r:id="rId18"/>
  </p:notesMasterIdLst>
  <p:sldIdLst>
    <p:sldId id="256" r:id="rId3"/>
    <p:sldId id="257" r:id="rId4"/>
    <p:sldId id="289" r:id="rId5"/>
    <p:sldId id="258" r:id="rId6"/>
    <p:sldId id="260" r:id="rId7"/>
    <p:sldId id="261" r:id="rId8"/>
    <p:sldId id="290" r:id="rId9"/>
    <p:sldId id="291" r:id="rId10"/>
    <p:sldId id="292" r:id="rId11"/>
    <p:sldId id="283" r:id="rId12"/>
    <p:sldId id="295" r:id="rId13"/>
    <p:sldId id="297" r:id="rId14"/>
    <p:sldId id="296" r:id="rId15"/>
    <p:sldId id="286" r:id="rId16"/>
    <p:sldId id="29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B88C-AAFB-4841-BFD1-58A7FA214132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A689-991C-438E-9BDD-57E7AE3560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4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9A78-4ACB-41D3-98DB-77EE64CBC0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8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9A78-4ACB-41D3-98DB-77EE64CBC0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C4B5F6-5BA3-4848-B36D-4C3C9FCE4E6B}" type="slidenum">
              <a:rPr lang="fr-FR" sz="1200" smtClean="0">
                <a:latin typeface="Times New Roman" pitchFamily="18" charset="0"/>
              </a:rPr>
              <a:pPr/>
              <a:t>12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68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7E-84C1-4E62-9A02-635E6AA95C5C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1544-A953-407E-B71A-FA7E4E0FCD01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CB74-A4B9-40E3-B13F-B92B8B5F530F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18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8240-F729-45D5-AB3C-FC0066130916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FB4D-FF96-4300-AD2A-5F094AC6F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3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3593-C187-48F8-845A-1B57161D00EE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conférence Ceet/Cnam 3 mars 2020</a:t>
            </a:r>
          </a:p>
        </p:txBody>
      </p:sp>
    </p:spTree>
    <p:extLst>
      <p:ext uri="{BB962C8B-B14F-4D97-AF65-F5344CB8AC3E}">
        <p14:creationId xmlns:p14="http://schemas.microsoft.com/office/powerpoint/2010/main" val="422156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82FF-2136-4DF0-9B6D-B967526948B3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5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DB8E-BAD6-4398-92A2-3F4C53E57D4B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63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8276-B405-43AA-84E4-709EEFDF9493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7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96C-93C6-48DB-AC6C-14A043FC6FA3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6488-8727-44C3-9BC5-AB690FB610E1}" type="datetime1">
              <a:rPr lang="fr-FR" smtClean="0"/>
              <a:t>25/03/2020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36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82E-C8E6-4886-976B-42DEB3A5AF7F}" type="datetime1">
              <a:rPr lang="fr-FR" smtClean="0"/>
              <a:t>25/03/2020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92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8616-C5F9-41C8-A6E9-E35057293C59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6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EE52-3DE7-4B50-B7C7-91E94685C24F}" type="datetime1">
              <a:rPr lang="fr-FR" smtClean="0"/>
              <a:t>25/03/2020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conférence Ceet/Cnam 3 mars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27F0C0-4786-45FD-A99A-9AE821B06B6E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2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A4A-947B-4B65-966D-B18F5A68A263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50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AFD2-ABAC-4A97-A638-58605B996584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0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E5C-8E0B-4D1F-9DD9-151BC915F364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3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0CDA-9209-4A97-910D-4857DC0D1F41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conférence Ceet/Cnam 3 mars 2020</a:t>
            </a:r>
          </a:p>
        </p:txBody>
      </p:sp>
    </p:spTree>
    <p:extLst>
      <p:ext uri="{BB962C8B-B14F-4D97-AF65-F5344CB8AC3E}">
        <p14:creationId xmlns:p14="http://schemas.microsoft.com/office/powerpoint/2010/main" val="418508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0118-78AB-4B35-A993-BA93E9AC083A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66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057-BA71-4EB6-9C3B-8E1D018C18B1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9B91-AA48-4613-BF0D-96168C85EEBD}" type="datetime1">
              <a:rPr lang="fr-FR" smtClean="0"/>
              <a:t>25/03/2020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EBE5-9276-499A-B645-A8D29A0FFCD1}" type="datetime1">
              <a:rPr lang="fr-FR" smtClean="0"/>
              <a:t>25/03/2020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8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47DC-DF56-4B03-9FEC-927B87D27AEA}" type="datetime1">
              <a:rPr lang="fr-FR" smtClean="0"/>
              <a:t>25/03/2020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6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D1FD-B19E-4DA2-ABB8-2BB87F7AA793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2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4E0C-1AC5-4C7B-945B-A00CA9AA9E82}" type="datetime1">
              <a:rPr lang="fr-FR" smtClean="0"/>
              <a:t>25/03/2020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6A1BC6-AA14-4D03-BCEA-86D465CACCFE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00327-5B7E-46DE-B8A9-A2B3DCD467D4}" type="datetime1">
              <a:rPr lang="fr-FR" smtClean="0"/>
              <a:t>25/03/2020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conférence Ceet/Cnam 3 mars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3C7F7-B9F0-4F73-932D-73D8E85C977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2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0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slide" Target="slide4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8387" y="-176963"/>
            <a:ext cx="10058400" cy="3566160"/>
          </a:xfrm>
        </p:spPr>
        <p:txBody>
          <a:bodyPr>
            <a:normAutofit/>
          </a:bodyPr>
          <a:lstStyle/>
          <a:p>
            <a:r>
              <a:rPr lang="fr-FR" sz="4800" b="1" dirty="0"/>
              <a:t>Santé au travail et fins de vie active : « pénibilités » et « soutenabilité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b="1" i="1" dirty="0"/>
              <a:t>Serge Volkoff, </a:t>
            </a:r>
            <a:r>
              <a:rPr lang="fr-FR" sz="1800" b="1" i="1" dirty="0" err="1"/>
              <a:t>Cnam</a:t>
            </a:r>
            <a:r>
              <a:rPr lang="fr-FR" sz="1800" b="1" i="1" dirty="0"/>
              <a:t>-CEET </a:t>
            </a:r>
          </a:p>
          <a:p>
            <a:pPr algn="ctr"/>
            <a:r>
              <a:rPr lang="fr-FR" sz="1600" i="1" dirty="0"/>
              <a:t>Exposé à la conférence </a:t>
            </a:r>
            <a:r>
              <a:rPr lang="fr-FR" sz="1600" b="1" i="1" dirty="0"/>
              <a:t>:</a:t>
            </a:r>
          </a:p>
          <a:p>
            <a:pPr algn="ctr"/>
            <a:r>
              <a:rPr lang="fr-FR" sz="1600" b="1" i="1" dirty="0"/>
              <a:t>La réforme des retraites : </a:t>
            </a:r>
          </a:p>
          <a:p>
            <a:pPr algn="ctr"/>
            <a:r>
              <a:rPr lang="fr-FR" sz="1600" b="1" i="1" dirty="0"/>
              <a:t>quels liens avec les inégalités dans le travail et l’emploi ?</a:t>
            </a:r>
          </a:p>
          <a:p>
            <a:pPr algn="ctr"/>
            <a:r>
              <a:rPr lang="fr-FR" sz="1600" b="1" i="1" dirty="0"/>
              <a:t>3 mars 2020</a:t>
            </a:r>
          </a:p>
          <a:p>
            <a:endParaRPr lang="fr-FR" sz="16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4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3" y="188914"/>
            <a:ext cx="7010400" cy="1527175"/>
          </a:xfrm>
        </p:spPr>
        <p:txBody>
          <a:bodyPr/>
          <a:lstStyle/>
          <a:p>
            <a:pPr eaLnBrk="1" hangingPunct="1"/>
            <a:r>
              <a:rPr lang="fr-FR" sz="2400"/>
              <a:t>« D'après le médecin du travail, </a:t>
            </a:r>
            <a:br>
              <a:rPr lang="fr-FR" sz="2400"/>
            </a:br>
            <a:r>
              <a:rPr lang="fr-FR" sz="2400"/>
              <a:t>"</a:t>
            </a:r>
            <a:r>
              <a:rPr lang="fr-FR" sz="2000" i="1"/>
              <a:t>CE SALARIE DEVRAIT CESSER DE TRAVAILLER</a:t>
            </a:r>
            <a:r>
              <a:rPr lang="fr-FR" sz="2400"/>
              <a:t>"</a:t>
            </a:r>
          </a:p>
        </p:txBody>
      </p:sp>
      <p:graphicFrame>
        <p:nvGraphicFramePr>
          <p:cNvPr id="13107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801938" y="1933576"/>
          <a:ext cx="7580312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Graphique" r:id="rId3" imgW="7610490" imgH="4095660" progId="MSGraph.Chart.8">
                  <p:embed followColorScheme="full"/>
                </p:oleObj>
              </mc:Choice>
              <mc:Fallback>
                <p:oleObj name="Graphique" r:id="rId3" imgW="7610490" imgH="4095660" progId="MSGraph.Chart.8">
                  <p:embed followColorScheme="full"/>
                  <p:pic>
                    <p:nvPicPr>
                      <p:cNvPr id="1310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1933576"/>
                        <a:ext cx="7580312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8654" y="5637007"/>
            <a:ext cx="4173967" cy="37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23238" y="5873675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(D’après Pommier &amp; col., 2006)</a:t>
            </a:r>
          </a:p>
        </p:txBody>
      </p:sp>
      <p:sp>
        <p:nvSpPr>
          <p:cNvPr id="7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83204" y="4886934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107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8159" y="2698998"/>
            <a:ext cx="6477000" cy="1552575"/>
          </a:xfrm>
        </p:spPr>
        <p:txBody>
          <a:bodyPr/>
          <a:lstStyle/>
          <a:p>
            <a:pPr eaLnBrk="1" hangingPunct="1"/>
            <a:r>
              <a:rPr lang="fr-FR" sz="3200" b="1" i="1" dirty="0"/>
              <a:t>Un travail peu « accueillant » pour les salariés vieillissants ?</a:t>
            </a:r>
            <a:endParaRPr lang="fr-FR" sz="2800" i="1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323" y="4478300"/>
            <a:ext cx="8649147" cy="257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¢"/>
            </a:pPr>
            <a:r>
              <a:rPr lang="fr-FR" sz="2000" dirty="0"/>
              <a:t> Postures pénibles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¢"/>
            </a:pPr>
            <a:r>
              <a:rPr lang="fr-FR" sz="2000" dirty="0"/>
              <a:t> Horaires décalés ou nocturnes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¢"/>
            </a:pPr>
            <a:r>
              <a:rPr lang="fr-FR" sz="2000" dirty="0"/>
              <a:t> Pression temporelle et travail dans l’urgence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¢"/>
            </a:pPr>
            <a:r>
              <a:rPr lang="fr-FR" sz="2000" dirty="0"/>
              <a:t> Changements HÂTIFS</a:t>
            </a:r>
            <a:endParaRPr lang="fr-FR" dirty="0"/>
          </a:p>
        </p:txBody>
      </p:sp>
      <p:sp>
        <p:nvSpPr>
          <p:cNvPr id="5120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Clermont, avril 2015                                   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"/>
            <a:ext cx="406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DD0C2-A1D5-4C88-A236-D51DBBA5BE9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5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fr-FR" sz="1400"/>
              <a:t>conférence Ceet/Cnam 3 mars 2020</a:t>
            </a:r>
          </a:p>
        </p:txBody>
      </p:sp>
      <p:sp>
        <p:nvSpPr>
          <p:cNvPr id="6758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B8DA558-FAC9-4AD2-B8B9-126D00126A1B}" type="slidenum">
              <a:rPr lang="fr-FR" sz="1400"/>
              <a:pPr eaLnBrk="1" hangingPunct="1"/>
              <a:t>12</a:t>
            </a:fld>
            <a:endParaRPr lang="fr-FR" sz="1400"/>
          </a:p>
        </p:txBody>
      </p:sp>
      <p:sp>
        <p:nvSpPr>
          <p:cNvPr id="931842" name="Text Box 2"/>
          <p:cNvSpPr txBox="1">
            <a:spLocks noChangeArrowheads="1"/>
          </p:cNvSpPr>
          <p:nvPr/>
        </p:nvSpPr>
        <p:spPr bwMode="auto">
          <a:xfrm>
            <a:off x="1774825" y="228601"/>
            <a:ext cx="33845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200" b="1">
                <a:latin typeface="Comic Sans MS" pitchFamily="66" charset="0"/>
              </a:rPr>
              <a:t>Avancée en âge </a:t>
            </a:r>
            <a:r>
              <a:rPr lang="fr-FR" b="1" i="1">
                <a:latin typeface="Comic Sans MS" pitchFamily="66" charset="0"/>
              </a:rPr>
              <a:t>(déclins variables, induits ou révélés par le travail)</a:t>
            </a:r>
            <a:endParaRPr lang="fr-FR" b="1">
              <a:latin typeface="Comic Sans MS" pitchFamily="66" charset="0"/>
            </a:endParaRPr>
          </a:p>
        </p:txBody>
      </p:sp>
      <p:sp>
        <p:nvSpPr>
          <p:cNvPr id="931843" name="Text Box 3"/>
          <p:cNvSpPr txBox="1">
            <a:spLocks noChangeArrowheads="1"/>
          </p:cNvSpPr>
          <p:nvPr/>
        </p:nvSpPr>
        <p:spPr bwMode="auto">
          <a:xfrm>
            <a:off x="5880100" y="260351"/>
            <a:ext cx="47879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200" b="1">
                <a:latin typeface="Comic Sans MS" pitchFamily="66" charset="0"/>
              </a:rPr>
              <a:t>Avancée en expérience</a:t>
            </a:r>
            <a:r>
              <a:rPr lang="fr-FR" b="1">
                <a:latin typeface="Comic Sans MS" pitchFamily="66" charset="0"/>
              </a:rPr>
              <a:t> </a:t>
            </a:r>
            <a:r>
              <a:rPr lang="fr-FR" b="1" i="1">
                <a:latin typeface="Comic Sans MS" pitchFamily="66" charset="0"/>
              </a:rPr>
              <a:t>(construction de compétences relatives à la tâche, à soi-même, au collectif)</a:t>
            </a:r>
            <a:endParaRPr lang="fr-FR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>
              <a:latin typeface="Comic Sans MS" pitchFamily="66" charset="0"/>
            </a:endParaRPr>
          </a:p>
        </p:txBody>
      </p:sp>
      <p:sp>
        <p:nvSpPr>
          <p:cNvPr id="931844" name="Line 4"/>
          <p:cNvSpPr>
            <a:spLocks noChangeShapeType="1"/>
          </p:cNvSpPr>
          <p:nvPr/>
        </p:nvSpPr>
        <p:spPr bwMode="auto">
          <a:xfrm>
            <a:off x="5015880" y="609600"/>
            <a:ext cx="864220" cy="0"/>
          </a:xfrm>
          <a:prstGeom prst="line">
            <a:avLst/>
          </a:prstGeom>
          <a:noFill/>
          <a:ln w="38100">
            <a:solidFill>
              <a:srgbClr val="99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845" name="Line 5"/>
          <p:cNvSpPr>
            <a:spLocks noChangeShapeType="1"/>
          </p:cNvSpPr>
          <p:nvPr/>
        </p:nvSpPr>
        <p:spPr bwMode="auto">
          <a:xfrm>
            <a:off x="3810000" y="1905000"/>
            <a:ext cx="6096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6858000" y="1905000"/>
            <a:ext cx="457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3962400" y="2667000"/>
            <a:ext cx="3657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b="1">
                <a:latin typeface="Comic Sans MS" pitchFamily="66" charset="0"/>
              </a:rPr>
              <a:t>Stratégies dans le travail</a:t>
            </a:r>
          </a:p>
          <a:p>
            <a:pPr algn="ctr">
              <a:spcBef>
                <a:spcPct val="50000"/>
              </a:spcBef>
            </a:pPr>
            <a:endParaRPr lang="fr-FR" b="1">
              <a:latin typeface="Comic Sans MS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35793" y="4883972"/>
            <a:ext cx="58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D’où la question de la « soutenabilité » </a:t>
            </a:r>
            <a:r>
              <a:rPr lang="fr-FR" sz="2400" b="1" i="1" dirty="0">
                <a:sym typeface="Wingdings" panose="05000000000000000000" pitchFamily="2" charset="2"/>
              </a:rPr>
              <a:t>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23895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2" grpId="0" autoUpdateAnimBg="0"/>
      <p:bldP spid="931843" grpId="0" autoUpdateAnimBg="0"/>
      <p:bldP spid="931844" grpId="0" animBg="1"/>
      <p:bldP spid="931845" grpId="0" animBg="1"/>
      <p:bldP spid="931846" grpId="0" animBg="1"/>
      <p:bldP spid="931847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fr-FR" sz="1400"/>
              <a:t>Colloque "Grandir et vieillir" février 2014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17EFF1C-3EEA-4B9D-9E9C-E09CD07A9898}" type="slidenum">
              <a:rPr lang="fr-FR" sz="1400"/>
              <a:pPr eaLnBrk="1" hangingPunct="1"/>
              <a:t>13</a:t>
            </a:fld>
            <a:endParaRPr lang="fr-FR" sz="1400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b="1">
                <a:latin typeface="Comic Sans MS" pitchFamily="66" charset="0"/>
              </a:rPr>
              <a:t>Avancée en âge </a:t>
            </a:r>
            <a:r>
              <a:rPr lang="fr-FR" sz="2800" b="1" i="1">
                <a:latin typeface="Comic Sans MS" pitchFamily="66" charset="0"/>
              </a:rPr>
              <a:t>(déclins ?)</a:t>
            </a:r>
            <a:endParaRPr lang="fr-FR" sz="2800" b="1">
              <a:latin typeface="Comic Sans MS" pitchFamily="66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248400" y="228600"/>
            <a:ext cx="4114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b="1">
                <a:latin typeface="Comic Sans MS" pitchFamily="66" charset="0"/>
              </a:rPr>
              <a:t>Avancée en expérience </a:t>
            </a:r>
            <a:r>
              <a:rPr lang="fr-FR" sz="2800" b="1" i="1">
                <a:latin typeface="Comic Sans MS" pitchFamily="66" charset="0"/>
              </a:rPr>
              <a:t>(construction ?)</a:t>
            </a:r>
            <a:endParaRPr lang="fr-FR" sz="28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>
              <a:latin typeface="Times New Roman" pitchFamily="18" charset="0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4876800" y="609600"/>
            <a:ext cx="1295400" cy="0"/>
          </a:xfrm>
          <a:prstGeom prst="line">
            <a:avLst/>
          </a:prstGeom>
          <a:noFill/>
          <a:ln w="38100">
            <a:solidFill>
              <a:srgbClr val="99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3810000" y="1905000"/>
            <a:ext cx="6096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 flipH="1">
            <a:off x="6858000" y="1905000"/>
            <a:ext cx="457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3962400" y="266700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>
                <a:latin typeface="Comic Sans MS" pitchFamily="66" charset="0"/>
              </a:rPr>
              <a:t>Stratégies dans le travail</a:t>
            </a:r>
          </a:p>
        </p:txBody>
      </p:sp>
      <p:sp>
        <p:nvSpPr>
          <p:cNvPr id="723976" name="Line 8"/>
          <p:cNvSpPr>
            <a:spLocks noChangeShapeType="1"/>
          </p:cNvSpPr>
          <p:nvPr/>
        </p:nvSpPr>
        <p:spPr bwMode="auto">
          <a:xfrm flipH="1">
            <a:off x="3886200" y="3505200"/>
            <a:ext cx="762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3977" name="Text Box 9"/>
          <p:cNvSpPr txBox="1">
            <a:spLocks noChangeArrowheads="1"/>
          </p:cNvSpPr>
          <p:nvPr/>
        </p:nvSpPr>
        <p:spPr bwMode="auto">
          <a:xfrm>
            <a:off x="3352800" y="54102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 i="1">
                <a:latin typeface="Comic Sans MS" pitchFamily="66" charset="0"/>
              </a:rPr>
              <a:t>Efficientes?</a:t>
            </a:r>
          </a:p>
        </p:txBody>
      </p:sp>
      <p:sp>
        <p:nvSpPr>
          <p:cNvPr id="723978" name="Text Box 10"/>
          <p:cNvSpPr txBox="1">
            <a:spLocks noChangeArrowheads="1"/>
          </p:cNvSpPr>
          <p:nvPr/>
        </p:nvSpPr>
        <p:spPr bwMode="auto">
          <a:xfrm>
            <a:off x="7104064" y="5373688"/>
            <a:ext cx="3348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Transférables ?</a:t>
            </a:r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>
            <a:off x="6553200" y="4191000"/>
            <a:ext cx="160020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3980" name="Text Box 12"/>
          <p:cNvSpPr txBox="1">
            <a:spLocks noChangeArrowheads="1"/>
          </p:cNvSpPr>
          <p:nvPr/>
        </p:nvSpPr>
        <p:spPr bwMode="auto">
          <a:xfrm>
            <a:off x="1524000" y="40386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b="1" i="1">
                <a:latin typeface="Comic Sans MS" pitchFamily="66" charset="0"/>
              </a:rPr>
              <a:t>Réalisables ?</a:t>
            </a:r>
          </a:p>
        </p:txBody>
      </p:sp>
      <p:sp>
        <p:nvSpPr>
          <p:cNvPr id="723981" name="Line 13"/>
          <p:cNvSpPr>
            <a:spLocks noChangeShapeType="1"/>
          </p:cNvSpPr>
          <p:nvPr/>
        </p:nvSpPr>
        <p:spPr bwMode="auto">
          <a:xfrm flipH="1">
            <a:off x="5562600" y="4648200"/>
            <a:ext cx="152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3982" name="Text Box 14"/>
          <p:cNvSpPr txBox="1">
            <a:spLocks noChangeArrowheads="1"/>
          </p:cNvSpPr>
          <p:nvPr/>
        </p:nvSpPr>
        <p:spPr bwMode="auto">
          <a:xfrm>
            <a:off x="8153400" y="4267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b="1" i="1">
                <a:latin typeface="Comic Sans MS" pitchFamily="66" charset="0"/>
              </a:rPr>
              <a:t>Reconnues ?</a:t>
            </a:r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>
            <a:off x="6858000" y="3429000"/>
            <a:ext cx="19050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6" grpId="0" animBg="1"/>
      <p:bldP spid="723977" grpId="0" autoUpdateAnimBg="0"/>
      <p:bldP spid="723978" grpId="0" autoUpdateAnimBg="0"/>
      <p:bldP spid="723979" grpId="0" animBg="1"/>
      <p:bldP spid="723980" grpId="0" autoUpdateAnimBg="0"/>
      <p:bldP spid="723981" grpId="0" animBg="1"/>
      <p:bldP spid="723982" grpId="0" autoUpdateAnimBg="0"/>
      <p:bldP spid="7239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i="1" dirty="0"/>
              <a:t>Avancées et errements </a:t>
            </a:r>
            <a:br>
              <a:rPr lang="fr-FR" sz="3200" b="1" i="1" dirty="0"/>
            </a:br>
            <a:r>
              <a:rPr lang="fr-FR" sz="3200" b="1" i="1" dirty="0"/>
              <a:t>du débat social sur la pénibilité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r>
              <a:rPr lang="fr-FR" sz="2400" dirty="0"/>
              <a:t>Fin des années 70 : départs anticipés pour certaines contraintes ou nuisances</a:t>
            </a:r>
          </a:p>
          <a:p>
            <a:r>
              <a:rPr lang="fr-FR" sz="2400" dirty="0"/>
              <a:t>2003-2008, une négociation… pénible : vrais obstacles et faux prétextes</a:t>
            </a:r>
          </a:p>
          <a:p>
            <a:r>
              <a:rPr lang="fr-FR" sz="2400" dirty="0"/>
              <a:t>2010, le socle des « 10 » pour la prévention, et le subterfuge de l’incapacité</a:t>
            </a:r>
          </a:p>
          <a:p>
            <a:r>
              <a:rPr lang="fr-FR" sz="2400" dirty="0"/>
              <a:t>2014, le compte personnel : intérêt, limites, difficultés</a:t>
            </a:r>
          </a:p>
          <a:p>
            <a:r>
              <a:rPr lang="fr-FR" sz="2400" dirty="0"/>
              <a:t>2017, </a:t>
            </a:r>
            <a:r>
              <a:rPr lang="fr-FR" sz="2400" dirty="0" err="1"/>
              <a:t>troncage</a:t>
            </a:r>
            <a:r>
              <a:rPr lang="fr-FR" sz="2400" dirty="0"/>
              <a:t> des critères</a:t>
            </a:r>
          </a:p>
          <a:p>
            <a:r>
              <a:rPr lang="fr-FR" sz="2400" dirty="0"/>
              <a:t>2020 et suites : ??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0193" y="286603"/>
            <a:ext cx="5238974" cy="1450757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Ceet/Cnam 3 mars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6" y="1165382"/>
            <a:ext cx="5715001" cy="43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0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368007" y="314886"/>
            <a:ext cx="7010400" cy="35274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/>
              <a:t>Une question : comment intégrer la diversité des situations en fin de vie active et des itinéraires professionnels tout au long de la vie, sans renoncer pour autant à des principes d’intérêt commun?</a:t>
            </a:r>
          </a:p>
          <a:p>
            <a:pPr algn="ctr" eaLnBrk="1" hangingPunct="1"/>
            <a:endParaRPr lang="fr-FR" sz="2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2</a:t>
            </a:fld>
            <a:endParaRPr lang="fr-FR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3719514" y="2708275"/>
            <a:ext cx="1296987" cy="647700"/>
          </a:xfrm>
          <a:prstGeom prst="right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087938" y="2708275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>
                <a:latin typeface="Comic Sans MS" pitchFamily="66" charset="0"/>
              </a:rPr>
              <a:t>LES ENJEUX AUTOUR DES « PENIBILITES » DU TRAVAIL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429000"/>
            <a:ext cx="320357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30723" grpId="0" animBg="1"/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Trois processus s’articulent </a:t>
            </a:r>
            <a:br>
              <a:rPr lang="fr-FR" dirty="0"/>
            </a:br>
            <a:r>
              <a:rPr lang="fr-FR" dirty="0"/>
              <a:t>tout au long du parcours professionnel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675676"/>
            <a:ext cx="8352928" cy="38734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53544" y="5873675"/>
            <a:ext cx="248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(Buchmann &amp; col., 2018)</a:t>
            </a:r>
          </a:p>
        </p:txBody>
      </p:sp>
    </p:spTree>
    <p:extLst>
      <p:ext uri="{BB962C8B-B14F-4D97-AF65-F5344CB8AC3E}">
        <p14:creationId xmlns:p14="http://schemas.microsoft.com/office/powerpoint/2010/main" val="27727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370" y="-337340"/>
            <a:ext cx="10058400" cy="1450757"/>
          </a:xfrm>
        </p:spPr>
        <p:txBody>
          <a:bodyPr/>
          <a:lstStyle/>
          <a:p>
            <a:pPr eaLnBrk="1" hangingPunct="1"/>
            <a:r>
              <a:rPr lang="fr-FR" sz="2800" b="1" i="1" dirty="0"/>
              <a:t>Plusieurs notions de « pénibilité » 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516828" y="1927944"/>
            <a:ext cx="9208546" cy="378436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fr-FR" sz="2400" dirty="0"/>
              <a:t>Des astreintes, potentiellement pathogènes ou invalidantes à </a:t>
            </a:r>
            <a:r>
              <a:rPr lang="fr-FR" sz="2400" dirty="0">
                <a:hlinkClick r:id="rId2" action="ppaction://hlinksldjump"/>
              </a:rPr>
              <a:t>long terme</a:t>
            </a:r>
            <a:r>
              <a:rPr lang="fr-FR" sz="2400" dirty="0"/>
              <a:t>, présentes à diverses périodes du parcours professionnel (ou tout au long de celui-ci)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fr-FR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sz="2400" dirty="0"/>
              <a:t>Des difficultés à travailler en raison d’un </a:t>
            </a:r>
            <a:r>
              <a:rPr lang="fr-FR" sz="2400" dirty="0">
                <a:hlinkClick r:id="rId3" action="ppaction://hlinksldjump"/>
              </a:rPr>
              <a:t>état de santé déficient</a:t>
            </a:r>
            <a:endParaRPr lang="fr-FR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fr-FR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sz="2400" dirty="0"/>
              <a:t>Un </a:t>
            </a:r>
            <a:r>
              <a:rPr lang="fr-FR" sz="2400" dirty="0">
                <a:hlinkClick r:id="rId4" action="ppaction://hlinksldjump"/>
              </a:rPr>
              <a:t>travail « peu accueillant » </a:t>
            </a:r>
            <a:r>
              <a:rPr lang="fr-FR" sz="2400" dirty="0"/>
              <a:t>dans les dernières années de vie professionnelle 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fr-FR" sz="2400" b="1" dirty="0"/>
              <a:t>Expositions professionnelles pesant sur l’espérance de vie sans incapacité </a:t>
            </a:r>
            <a:br>
              <a:rPr lang="fr-FR" sz="2400" b="1" dirty="0"/>
            </a:br>
            <a:r>
              <a:rPr lang="fr-FR" sz="2400" b="1" dirty="0"/>
              <a:t>ou/et la qualité de vie au grand âge</a:t>
            </a:r>
            <a:r>
              <a:rPr lang="fr-FR" sz="2400" dirty="0"/>
              <a:t> </a:t>
            </a:r>
            <a:r>
              <a:rPr lang="fr-FR" sz="1800" dirty="0"/>
              <a:t>(Rapport Yves Struillou pour le COR, 2003)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2060576"/>
            <a:ext cx="8640763" cy="352742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/>
              <a:t>Critère permettant un âge plus précoce de départ en retraite </a:t>
            </a:r>
          </a:p>
          <a:p>
            <a:pPr eaLnBrk="1" hangingPunct="1"/>
            <a:endParaRPr lang="fr-FR" sz="2000"/>
          </a:p>
          <a:p>
            <a:pPr eaLnBrk="1" hangingPunct="1"/>
            <a:r>
              <a:rPr lang="fr-FR" sz="2000"/>
              <a:t>Caractéristiques de ces expositions</a:t>
            </a:r>
          </a:p>
          <a:p>
            <a:pPr lvl="1" eaLnBrk="1" hangingPunct="1"/>
            <a:r>
              <a:rPr lang="fr-FR" sz="1800"/>
              <a:t>Facteurs de risque à long terme</a:t>
            </a:r>
          </a:p>
          <a:p>
            <a:pPr lvl="1" eaLnBrk="1" hangingPunct="1"/>
            <a:r>
              <a:rPr lang="fr-FR" sz="1800"/>
              <a:t>Effets « irréversibles »</a:t>
            </a:r>
          </a:p>
          <a:p>
            <a:pPr lvl="1" eaLnBrk="1" hangingPunct="1"/>
            <a:r>
              <a:rPr lang="fr-FR" sz="1800"/>
              <a:t>Gravité des atteintes à la santé, handicap</a:t>
            </a:r>
          </a:p>
          <a:p>
            <a:pPr lvl="1" eaLnBrk="1" hangingPunct="1"/>
            <a:r>
              <a:rPr lang="fr-FR" sz="1800"/>
              <a:t>Temps de latence des effets sur la santé parfois long</a:t>
            </a:r>
          </a:p>
          <a:p>
            <a:pPr lvl="1" eaLnBrk="1" hangingPunct="1"/>
            <a:r>
              <a:rPr lang="fr-FR" sz="1800"/>
              <a:t>Pas toujours vécues comme pénibles </a:t>
            </a:r>
            <a:br>
              <a:rPr lang="fr-FR" sz="1800"/>
            </a:br>
            <a:r>
              <a:rPr lang="fr-FR" sz="1800"/>
              <a:t>(ex : exposition à des agents cancérogènes)</a:t>
            </a:r>
          </a:p>
          <a:p>
            <a:pPr lvl="1" eaLnBrk="1" hangingPunct="1"/>
            <a:endParaRPr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0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1" y="190501"/>
            <a:ext cx="7440613" cy="1527175"/>
          </a:xfrm>
        </p:spPr>
        <p:txBody>
          <a:bodyPr/>
          <a:lstStyle/>
          <a:p>
            <a:pPr algn="ctr" eaLnBrk="1" hangingPunct="1"/>
            <a:r>
              <a:rPr lang="fr-FR" sz="2400" b="1" dirty="0"/>
              <a:t>Quelles connaissances scientifiques sur les relations </a:t>
            </a:r>
            <a:br>
              <a:rPr lang="fr-FR" sz="2400" b="1" dirty="0"/>
            </a:br>
            <a:r>
              <a:rPr lang="fr-FR" sz="2400" b="1" dirty="0"/>
              <a:t>entre des expositions professionnelles </a:t>
            </a:r>
            <a:br>
              <a:rPr lang="fr-FR" sz="2400" b="1" dirty="0"/>
            </a:br>
            <a:r>
              <a:rPr lang="fr-FR" sz="2400" b="1" dirty="0"/>
              <a:t>et leurs effets à long terme sur la santé ?</a:t>
            </a:r>
            <a:br>
              <a:rPr lang="fr-FR" sz="2400" dirty="0"/>
            </a:br>
            <a:r>
              <a:rPr lang="fr-FR" sz="1800" dirty="0"/>
              <a:t>Rapport </a:t>
            </a:r>
            <a:r>
              <a:rPr lang="fr-FR" sz="1800" dirty="0" err="1"/>
              <a:t>G.Lasfargues</a:t>
            </a:r>
            <a:r>
              <a:rPr lang="fr-FR" sz="1800" dirty="0"/>
              <a:t>, 2005.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Focalisation sur des expositions dont les effets potentiels à long terme sur la santé, incapacitants et potentiellement graves, sont établis avec un niveau de preuve élevé </a:t>
            </a:r>
            <a:r>
              <a:rPr lang="fr-FR" sz="2400" dirty="0"/>
              <a:t>: </a:t>
            </a:r>
            <a:r>
              <a:rPr lang="fr-FR" dirty="0"/>
              <a:t>toxiques, horaires nocturnes, gros efforts physiques,…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En général impossible de fixer de manière scientifique indiscutable d’éventuels niveaux et/ou durées d’exposition pouvant être considérés comme des « seuils de risque » pour la population exposée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pas d’effet de seuil reconnu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complexité des relations entre travail et santé processus de sélection et de mise à l’abri, etc.</a:t>
            </a:r>
            <a:br>
              <a:rPr lang="fr-FR" dirty="0"/>
            </a:b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Alimenter la négociation sociale, sans fixer à sa place les critères à retenir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conférence Ceet/Cnam 3 mars 2020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7F7-B9F0-4F73-932D-73D8E85C97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982516" y="945358"/>
            <a:ext cx="6172200" cy="854869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>
                <a:latin typeface="Comic Sans MS" panose="030F0702030302020204" pitchFamily="66" charset="0"/>
              </a:rPr>
              <a:t>La « surmortalité » </a:t>
            </a:r>
            <a:br>
              <a:rPr lang="fr-FR" altLang="fr-FR">
                <a:latin typeface="Comic Sans MS" panose="030F0702030302020204" pitchFamily="66" charset="0"/>
              </a:rPr>
            </a:br>
            <a:r>
              <a:rPr lang="fr-FR" altLang="fr-FR">
                <a:latin typeface="Comic Sans MS" panose="030F0702030302020204" pitchFamily="66" charset="0"/>
              </a:rPr>
              <a:t>d’un groupe professionnel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476711" y="2551283"/>
          <a:ext cx="5238580" cy="23029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07448">
                  <a:extLst>
                    <a:ext uri="{9D8B030D-6E8A-4147-A177-3AD203B41FA5}">
                      <a16:colId xmlns:a16="http://schemas.microsoft.com/office/drawing/2014/main" val="3992810185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1042136424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3319559258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3152390731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Probabilité de décès avant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Population masculine nationale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(INSEE, 2000-2008)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Imprimeurs</a:t>
                      </a:r>
                      <a:r>
                        <a:rPr lang="fr-FR" sz="1100" u="sng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1100" strike="sngStrike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Rotativistes (région parisienne)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fr-FR" sz="1100" dirty="0" err="1">
                          <a:effectLst/>
                          <a:latin typeface="Comic Sans MS" panose="030F0702030302020204" pitchFamily="66" charset="0"/>
                        </a:rPr>
                        <a:t>Audiens</a:t>
                      </a: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, 1998-2007)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932698881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60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11%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15,5%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491675959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65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16%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21,7%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01541571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70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24%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31,6%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549567451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r-FR" altLang="en-US">
                <a:solidFill>
                  <a:srgbClr val="5E574E"/>
                </a:solidFill>
              </a:rPr>
              <a:t>conférence Ceet/Cnam 3 mars 2020</a:t>
            </a: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4D612E-8CD6-474C-B5F0-8832B86E7035}" type="slidenum">
              <a:rPr lang="fr-FR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7</a:t>
            </a:fld>
            <a:endParaRPr lang="fr-FR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8198" name="ZoneTexte 6"/>
          <p:cNvSpPr txBox="1">
            <a:spLocks noChangeArrowheads="1"/>
          </p:cNvSpPr>
          <p:nvPr/>
        </p:nvSpPr>
        <p:spPr bwMode="auto">
          <a:xfrm>
            <a:off x="7136913" y="5287666"/>
            <a:ext cx="3156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d’après </a:t>
            </a:r>
            <a:r>
              <a:rPr lang="fr-FR" altLang="fr-FR" sz="14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Chassagnieux</a:t>
            </a:r>
            <a:r>
              <a:rPr lang="fr-FR" alt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&amp; </a:t>
            </a:r>
            <a:r>
              <a:rPr lang="fr-FR" altLang="fr-FR" i="1" dirty="0">
                <a:solidFill>
                  <a:srgbClr val="000000"/>
                </a:solidFill>
                <a:latin typeface="Comic Sans MS" panose="030F0702030302020204" pitchFamily="66" charset="0"/>
              </a:rPr>
              <a:t>col</a:t>
            </a:r>
            <a:r>
              <a:rPr lang="fr-FR" alt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., 2012</a:t>
            </a:r>
          </a:p>
        </p:txBody>
      </p:sp>
    </p:spTree>
    <p:extLst>
      <p:ext uri="{BB962C8B-B14F-4D97-AF65-F5344CB8AC3E}">
        <p14:creationId xmlns:p14="http://schemas.microsoft.com/office/powerpoint/2010/main" val="3486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982516" y="945358"/>
            <a:ext cx="6172200" cy="854869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>
                <a:latin typeface="Comic Sans MS" panose="030F0702030302020204" pitchFamily="66" charset="0"/>
              </a:rPr>
              <a:t>La « surmortalité » </a:t>
            </a:r>
            <a:br>
              <a:rPr lang="fr-FR" altLang="fr-FR">
                <a:latin typeface="Comic Sans MS" panose="030F0702030302020204" pitchFamily="66" charset="0"/>
              </a:rPr>
            </a:br>
            <a:r>
              <a:rPr lang="fr-FR" altLang="fr-FR">
                <a:latin typeface="Comic Sans MS" panose="030F0702030302020204" pitchFamily="66" charset="0"/>
              </a:rPr>
              <a:t>d’un groupe professionnel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476711" y="2551283"/>
          <a:ext cx="5238580" cy="23029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07448">
                  <a:extLst>
                    <a:ext uri="{9D8B030D-6E8A-4147-A177-3AD203B41FA5}">
                      <a16:colId xmlns:a16="http://schemas.microsoft.com/office/drawing/2014/main" val="3992810185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1042136424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3319559258"/>
                    </a:ext>
                  </a:extLst>
                </a:gridCol>
                <a:gridCol w="1377044">
                  <a:extLst>
                    <a:ext uri="{9D8B030D-6E8A-4147-A177-3AD203B41FA5}">
                      <a16:colId xmlns:a16="http://schemas.microsoft.com/office/drawing/2014/main" val="3152390731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Probabilité de décès avant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Population masculine nationale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(INSEE, 2000-2008)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Population masculine ouvrière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(INSEE, 2000-2008)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Imprimeurs</a:t>
                      </a:r>
                      <a:r>
                        <a:rPr lang="fr-FR" sz="1100" u="sng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1100" strike="sngStrike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Rotativistes (région parisienne)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fr-FR" sz="1100" dirty="0" err="1">
                          <a:effectLst/>
                          <a:latin typeface="Comic Sans MS" panose="030F0702030302020204" pitchFamily="66" charset="0"/>
                        </a:rPr>
                        <a:t>Audiens</a:t>
                      </a: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, 1998-2007)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932698881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60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11%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13%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15,5%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491675959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65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16%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19%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21,7%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01541571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70 ans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24%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27%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omic Sans MS" panose="030F0702030302020204" pitchFamily="66" charset="0"/>
                        </a:rPr>
                        <a:t>31,6%</a:t>
                      </a:r>
                      <a:endParaRPr lang="fr-FR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549567451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r-FR" altLang="en-US">
                <a:solidFill>
                  <a:srgbClr val="5E574E"/>
                </a:solidFill>
              </a:rPr>
              <a:t>conférence Ceet/Cnam 3 mars 2020</a:t>
            </a:r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ECA16-3011-4C20-8DB0-B30A1FC9CC61}" type="slidenum">
              <a:rPr lang="fr-FR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8</a:t>
            </a:fld>
            <a:endParaRPr lang="fr-FR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6743702" y="5192318"/>
            <a:ext cx="2927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>
                <a:solidFill>
                  <a:srgbClr val="000000"/>
                </a:solidFill>
              </a:rPr>
              <a:t>d’après </a:t>
            </a:r>
            <a:r>
              <a:rPr lang="fr-FR" altLang="fr-FR" sz="1200" i="1" dirty="0" err="1">
                <a:solidFill>
                  <a:srgbClr val="000000"/>
                </a:solidFill>
              </a:rPr>
              <a:t>Chassagnieux</a:t>
            </a:r>
            <a:r>
              <a:rPr lang="fr-FR" altLang="fr-FR" sz="1200" i="1" dirty="0">
                <a:solidFill>
                  <a:srgbClr val="000000"/>
                </a:solidFill>
              </a:rPr>
              <a:t> &amp; col., 2012</a:t>
            </a:r>
          </a:p>
        </p:txBody>
      </p:sp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69" y="5018686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fr-FR" sz="1400"/>
              <a:t>conférence Ceet/Cnam 3 mars 2020</a:t>
            </a:r>
          </a:p>
        </p:txBody>
      </p:sp>
      <p:sp>
        <p:nvSpPr>
          <p:cNvPr id="102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E2B41B-83BC-4F9F-A48D-66F21AAA5C90}" type="slidenum">
              <a:rPr lang="fr-FR" sz="1400"/>
              <a:pPr eaLnBrk="1" hangingPunct="1"/>
              <a:t>9</a:t>
            </a:fld>
            <a:endParaRPr lang="fr-FR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b="1" i="1" dirty="0"/>
              <a:t>Problèmes de santé (en population générale) </a:t>
            </a:r>
            <a:br>
              <a:rPr lang="fr-FR" sz="3200" b="1" i="1" dirty="0"/>
            </a:br>
            <a:r>
              <a:rPr lang="fr-FR" sz="3200" b="1" i="1" dirty="0"/>
              <a:t>et conséquences perçues sur le travail</a:t>
            </a:r>
          </a:p>
        </p:txBody>
      </p:sp>
      <p:graphicFrame>
        <p:nvGraphicFramePr>
          <p:cNvPr id="76083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63751" y="1557338"/>
          <a:ext cx="8132763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Graphique" r:id="rId3" imgW="7419870" imgH="4343400" progId="MSGraph.Chart.8">
                  <p:embed followColorScheme="full"/>
                </p:oleObj>
              </mc:Choice>
              <mc:Fallback>
                <p:oleObj name="Graphique" r:id="rId3" imgW="7419870" imgH="4343400" progId="MSGraph.Chart.8">
                  <p:embed followColorScheme="full"/>
                  <p:pic>
                    <p:nvPicPr>
                      <p:cNvPr id="760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557338"/>
                        <a:ext cx="8132763" cy="476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8792370" y="5776616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i="1" dirty="0">
                <a:latin typeface="Comic Sans MS" pitchFamily="66" charset="0"/>
              </a:rPr>
              <a:t>D’après Ville &amp; col., 2006</a:t>
            </a:r>
          </a:p>
        </p:txBody>
      </p:sp>
    </p:spTree>
    <p:extLst>
      <p:ext uri="{BB962C8B-B14F-4D97-AF65-F5344CB8AC3E}">
        <p14:creationId xmlns:p14="http://schemas.microsoft.com/office/powerpoint/2010/main" val="14648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6083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129</TotalTime>
  <Words>862</Words>
  <Application>Microsoft Office PowerPoint</Application>
  <PresentationFormat>Grand écran</PresentationFormat>
  <Paragraphs>148</Paragraphs>
  <Slides>15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Garamond</vt:lpstr>
      <vt:lpstr>Tahoma</vt:lpstr>
      <vt:lpstr>Times New Roman</vt:lpstr>
      <vt:lpstr>Wingdings</vt:lpstr>
      <vt:lpstr>Wingdings 2</vt:lpstr>
      <vt:lpstr>HDOfficeLightV0</vt:lpstr>
      <vt:lpstr>Rétrospective</vt:lpstr>
      <vt:lpstr>Graphique</vt:lpstr>
      <vt:lpstr>Santé au travail et fins de vie active : « pénibilités » et « soutenabilité »</vt:lpstr>
      <vt:lpstr>Présentation PowerPoint</vt:lpstr>
      <vt:lpstr>Trois processus s’articulent  tout au long du parcours professionnel</vt:lpstr>
      <vt:lpstr>Plusieurs notions de « pénibilité » :</vt:lpstr>
      <vt:lpstr>Expositions professionnelles pesant sur l’espérance de vie sans incapacité  ou/et la qualité de vie au grand âge (Rapport Yves Struillou pour le COR, 2003) </vt:lpstr>
      <vt:lpstr>Quelles connaissances scientifiques sur les relations  entre des expositions professionnelles  et leurs effets à long terme sur la santé ? Rapport G.Lasfargues, 2005.</vt:lpstr>
      <vt:lpstr>La « surmortalité »  d’un groupe professionnel</vt:lpstr>
      <vt:lpstr>La « surmortalité »  d’un groupe professionnel</vt:lpstr>
      <vt:lpstr>Problèmes de santé (en population générale)  et conséquences perçues sur le travail</vt:lpstr>
      <vt:lpstr>« D'après le médecin du travail,  "CE SALARIE DEVRAIT CESSER DE TRAVAILLER"</vt:lpstr>
      <vt:lpstr>Un travail peu « accueillant » pour les salariés vieillissants ?</vt:lpstr>
      <vt:lpstr>Présentation PowerPoint</vt:lpstr>
      <vt:lpstr>Présentation PowerPoint</vt:lpstr>
      <vt:lpstr>Avancées et errements  du débat social sur la pénibilité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Santé au travail et fins de vie active : « pénibilités » et « soutenabilité »</dc:title>
  <dc:creator>VOLKOFF Serge</dc:creator>
  <cp:lastModifiedBy>Bilel OSMANE</cp:lastModifiedBy>
  <cp:revision>9</cp:revision>
  <dcterms:created xsi:type="dcterms:W3CDTF">2020-02-26T14:08:38Z</dcterms:created>
  <dcterms:modified xsi:type="dcterms:W3CDTF">2020-03-25T14:32:41Z</dcterms:modified>
</cp:coreProperties>
</file>